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3/3/2022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3/3/2022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rmAutofit/>
          </a:bodyPr>
          <a:lstStyle/>
          <a:p>
            <a:r>
              <a:rPr lang="en-US" sz="2800" dirty="0"/>
              <a:t>There is not one universally accepted definition of organic farming. </a:t>
            </a:r>
            <a:r>
              <a:rPr lang="en-US" sz="2800" dirty="0">
                <a:highlight>
                  <a:srgbClr val="FFFF00"/>
                </a:highlight>
              </a:rPr>
              <a:t>Most organic farmers and organic consumers expect that organic farming methods should include natural, not chemical growth and production methods such as crop rotation, mechanical cultivation, animal manures, green manure and integrated pest management</a:t>
            </a:r>
            <a:r>
              <a:rPr lang="en-US" sz="2800" dirty="0"/>
              <a:t>.</a:t>
            </a:r>
          </a:p>
        </p:txBody>
      </p:sp>
    </p:spTree>
    <p:extLst>
      <p:ext uri="{BB962C8B-B14F-4D97-AF65-F5344CB8AC3E}">
        <p14:creationId xmlns:p14="http://schemas.microsoft.com/office/powerpoint/2010/main" val="43912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290945" y="2119745"/>
            <a:ext cx="9836727" cy="3976256"/>
          </a:xfrm>
        </p:spPr>
        <p:txBody>
          <a:bodyPr>
            <a:noAutofit/>
          </a:bodyPr>
          <a:lstStyle/>
          <a:p>
            <a:r>
              <a:rPr lang="en-US" sz="2800" dirty="0">
                <a:solidFill>
                  <a:schemeClr val="accent1"/>
                </a:solidFill>
              </a:rPr>
              <a:t>The concept of organic farming is based on following principles:</a:t>
            </a:r>
          </a:p>
          <a:p>
            <a:r>
              <a:rPr lang="en-US" sz="2800" dirty="0">
                <a:solidFill>
                  <a:schemeClr val="accent1"/>
                </a:solidFill>
              </a:rPr>
              <a:t>Nature is the best role model for farming, since it does not use any inputs nor demand unreasonable quantities of water.</a:t>
            </a:r>
          </a:p>
          <a:p>
            <a:r>
              <a:rPr lang="en-US" sz="2800" dirty="0">
                <a:solidFill>
                  <a:schemeClr val="accent1"/>
                </a:solidFill>
              </a:rPr>
              <a:t> The entire system is based on intimate understanding of nature’s ways. The system does not believe in mining of the soil of its nutrients and do not degrade it any way for today’s needs.</a:t>
            </a:r>
          </a:p>
          <a:p>
            <a:endParaRPr lang="en-US" sz="2800" dirty="0">
              <a:solidFill>
                <a:schemeClr val="accent1"/>
              </a:solidFill>
            </a:endParaRPr>
          </a:p>
        </p:txBody>
      </p:sp>
    </p:spTree>
    <p:extLst>
      <p:ext uri="{BB962C8B-B14F-4D97-AF65-F5344CB8AC3E}">
        <p14:creationId xmlns:p14="http://schemas.microsoft.com/office/powerpoint/2010/main" val="1719046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290945" y="2119745"/>
            <a:ext cx="9836727" cy="3976256"/>
          </a:xfrm>
        </p:spPr>
        <p:txBody>
          <a:bodyPr>
            <a:noAutofit/>
          </a:bodyPr>
          <a:lstStyle/>
          <a:p>
            <a:r>
              <a:rPr lang="en-US" sz="2800" dirty="0">
                <a:solidFill>
                  <a:schemeClr val="accent1"/>
                </a:solidFill>
              </a:rPr>
              <a:t>The soil in this system is a living entity.</a:t>
            </a:r>
          </a:p>
          <a:p>
            <a:r>
              <a:rPr lang="en-US" sz="2800" dirty="0">
                <a:solidFill>
                  <a:schemeClr val="accent1"/>
                </a:solidFill>
              </a:rPr>
              <a:t>The soil’s living population of microbes and other organisms are significant contributors to its fertility on a sustained basis and must be protected and nurtured at all cost.</a:t>
            </a:r>
          </a:p>
          <a:p>
            <a:r>
              <a:rPr lang="en-US" sz="2800" dirty="0">
                <a:solidFill>
                  <a:schemeClr val="accent1"/>
                </a:solidFill>
              </a:rPr>
              <a:t> The total environment of the soil, from soil structure to soil cover is more important.</a:t>
            </a:r>
          </a:p>
          <a:p>
            <a:endParaRPr lang="en-US" sz="2800" dirty="0">
              <a:solidFill>
                <a:schemeClr val="accent1"/>
              </a:solidFill>
            </a:endParaRPr>
          </a:p>
        </p:txBody>
      </p:sp>
    </p:spTree>
    <p:extLst>
      <p:ext uri="{BB962C8B-B14F-4D97-AF65-F5344CB8AC3E}">
        <p14:creationId xmlns:p14="http://schemas.microsoft.com/office/powerpoint/2010/main" val="306128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180109" y="1953491"/>
            <a:ext cx="11083636" cy="4142510"/>
          </a:xfrm>
        </p:spPr>
        <p:txBody>
          <a:bodyPr>
            <a:noAutofit/>
          </a:bodyPr>
          <a:lstStyle/>
          <a:p>
            <a:r>
              <a:rPr lang="en-US" sz="2800" dirty="0">
                <a:solidFill>
                  <a:schemeClr val="accent1"/>
                </a:solidFill>
              </a:rPr>
              <a:t>The key characterization of organic farming in relation to soil fertility and crop production includes:</a:t>
            </a:r>
          </a:p>
          <a:p>
            <a:r>
              <a:rPr lang="en-US" sz="2800" dirty="0">
                <a:solidFill>
                  <a:schemeClr val="accent1"/>
                </a:solidFill>
              </a:rPr>
              <a:t> Protecting the long-term fertility of soil by maintaining soil organic matter levels, fostering soil and biological activity and careful mechanical inversion,</a:t>
            </a:r>
          </a:p>
          <a:p>
            <a:r>
              <a:rPr lang="en-US" sz="2800" dirty="0">
                <a:solidFill>
                  <a:schemeClr val="accent1"/>
                </a:solidFill>
              </a:rPr>
              <a:t> Plant nutrients supply through relatively insoluble nutrient sources (organic sources) made available by the action of soil microbes,</a:t>
            </a:r>
          </a:p>
          <a:p>
            <a:endParaRPr lang="en-US" sz="2800" dirty="0">
              <a:solidFill>
                <a:schemeClr val="accent1"/>
              </a:solidFill>
            </a:endParaRPr>
          </a:p>
          <a:p>
            <a:endParaRPr lang="en-US" sz="2800" dirty="0">
              <a:solidFill>
                <a:schemeClr val="accent1"/>
              </a:solidFill>
            </a:endParaRPr>
          </a:p>
        </p:txBody>
      </p:sp>
    </p:spTree>
    <p:extLst>
      <p:ext uri="{BB962C8B-B14F-4D97-AF65-F5344CB8AC3E}">
        <p14:creationId xmlns:p14="http://schemas.microsoft.com/office/powerpoint/2010/main" val="58080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180109" y="1953491"/>
            <a:ext cx="11083636" cy="4142510"/>
          </a:xfrm>
        </p:spPr>
        <p:txBody>
          <a:bodyPr>
            <a:noAutofit/>
          </a:bodyPr>
          <a:lstStyle/>
          <a:p>
            <a:r>
              <a:rPr lang="en-US" sz="2800" dirty="0">
                <a:solidFill>
                  <a:schemeClr val="accent1"/>
                </a:solidFill>
              </a:rPr>
              <a:t> Meeting crop need of nitrogen through nitrogen fixation by leguminous crops in the cropping systems and recycling of farm organic materials including crop residues and livestock wastes,</a:t>
            </a:r>
          </a:p>
          <a:p>
            <a:r>
              <a:rPr lang="en-US" sz="2800" dirty="0">
                <a:solidFill>
                  <a:schemeClr val="accent1"/>
                </a:solidFill>
              </a:rPr>
              <a:t> Importance of crop rotation, natural predators, resistance varieties and other agronomic manipulations of plant protection including weed management.</a:t>
            </a:r>
          </a:p>
          <a:p>
            <a:r>
              <a:rPr lang="en-US" sz="2800">
                <a:solidFill>
                  <a:schemeClr val="accent1"/>
                </a:solidFill>
              </a:rPr>
              <a:t>Biodiversity </a:t>
            </a:r>
            <a:r>
              <a:rPr lang="en-US" sz="2800" dirty="0">
                <a:solidFill>
                  <a:schemeClr val="accent1"/>
                </a:solidFill>
              </a:rPr>
              <a:t>management, soil and environmental health.</a:t>
            </a:r>
          </a:p>
          <a:p>
            <a:endParaRPr lang="en-US" sz="2800" dirty="0">
              <a:solidFill>
                <a:schemeClr val="accent1"/>
              </a:solidFill>
            </a:endParaRPr>
          </a:p>
          <a:p>
            <a:endParaRPr lang="en-US" sz="2800" dirty="0">
              <a:solidFill>
                <a:schemeClr val="accent1"/>
              </a:solidFill>
            </a:endParaRPr>
          </a:p>
        </p:txBody>
      </p:sp>
    </p:spTree>
    <p:extLst>
      <p:ext uri="{BB962C8B-B14F-4D97-AF65-F5344CB8AC3E}">
        <p14:creationId xmlns:p14="http://schemas.microsoft.com/office/powerpoint/2010/main" val="327433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rmAutofit fontScale="85000" lnSpcReduction="10000"/>
          </a:bodyPr>
          <a:lstStyle/>
          <a:p>
            <a:r>
              <a:rPr lang="en-US" sz="2800" dirty="0"/>
              <a:t>In 1980, the USDA released a landmark report of organic farming. The report defined organic farming as a production system, which avoids or largely excludes the use of synthetic organic fertilizers, pesticides, growth regulators and livestock feed additives. </a:t>
            </a:r>
            <a:r>
              <a:rPr lang="en-US" sz="2800" dirty="0">
                <a:highlight>
                  <a:srgbClr val="FFFF00"/>
                </a:highlight>
              </a:rPr>
              <a:t>Organic farming systems largely depends on crop rotations, crop residues, animal manures, green manures, off-farm organic wastes, mechanical cultivation, mineral bearing rocks and aspects of biological control to maintain soil productivity, supply plant nutrients and to control insects, pathogens and weeds</a:t>
            </a:r>
          </a:p>
        </p:txBody>
      </p:sp>
    </p:spTree>
    <p:extLst>
      <p:ext uri="{BB962C8B-B14F-4D97-AF65-F5344CB8AC3E}">
        <p14:creationId xmlns:p14="http://schemas.microsoft.com/office/powerpoint/2010/main" val="228956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rmAutofit/>
          </a:bodyPr>
          <a:lstStyle/>
          <a:p>
            <a:r>
              <a:rPr lang="en-US" sz="2800" dirty="0"/>
              <a:t>organic agriculture is production management system, which promotes and enhances </a:t>
            </a:r>
            <a:r>
              <a:rPr lang="en-US" sz="2800" dirty="0" err="1"/>
              <a:t>agro</a:t>
            </a:r>
            <a:r>
              <a:rPr lang="en-US" sz="2800" dirty="0"/>
              <a:t>-ecosystem health, including biodiversity, biological cycles and biological activity. It emphasizes the use of management practices in preferences to the use of off-farm inputs, taking into account that regional conditions require locally adopted systems. </a:t>
            </a:r>
          </a:p>
        </p:txBody>
      </p:sp>
    </p:spTree>
    <p:extLst>
      <p:ext uri="{BB962C8B-B14F-4D97-AF65-F5344CB8AC3E}">
        <p14:creationId xmlns:p14="http://schemas.microsoft.com/office/powerpoint/2010/main" val="377343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rmAutofit lnSpcReduction="10000"/>
          </a:bodyPr>
          <a:lstStyle/>
          <a:p>
            <a:r>
              <a:rPr lang="en-US" sz="2800" dirty="0">
                <a:solidFill>
                  <a:schemeClr val="accent1"/>
                </a:solidFill>
              </a:rPr>
              <a:t>agricultural system that uses ecologically based pest controls and biological fertilizers derived largely from animal and plant wastes and nitrogen-fixing cover crops. Modern organic farming was developed as a response to the environmental harm caused by the use of chemical pesticides and synthetic fertilizers in conventional agriculture, and it has numerous ecological benefits</a:t>
            </a:r>
          </a:p>
        </p:txBody>
      </p:sp>
    </p:spTree>
    <p:extLst>
      <p:ext uri="{BB962C8B-B14F-4D97-AF65-F5344CB8AC3E}">
        <p14:creationId xmlns:p14="http://schemas.microsoft.com/office/powerpoint/2010/main" val="2621526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Autofit/>
          </a:bodyPr>
          <a:lstStyle/>
          <a:p>
            <a:r>
              <a:rPr lang="en-US" sz="2800" dirty="0">
                <a:solidFill>
                  <a:schemeClr val="accent1"/>
                </a:solidFill>
              </a:rPr>
              <a:t>Organic farming is the form of agriculture that relies on crop rotation, green manure, compost, biological pest control, organically approved pesticide application and mechanical cultivation to maintain soil productivity and control pests, excluding or strictly limiting the use of synthetic fertilizers and synthetic pesticides, plant growth regulators, livestock antibiotics, food additives, and genetically modified organisms</a:t>
            </a:r>
          </a:p>
        </p:txBody>
      </p:sp>
    </p:spTree>
    <p:extLst>
      <p:ext uri="{BB962C8B-B14F-4D97-AF65-F5344CB8AC3E}">
        <p14:creationId xmlns:p14="http://schemas.microsoft.com/office/powerpoint/2010/main" val="296224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Autofit/>
          </a:bodyPr>
          <a:lstStyle/>
          <a:p>
            <a:r>
              <a:rPr lang="en-US" sz="2800" dirty="0">
                <a:solidFill>
                  <a:schemeClr val="accent1"/>
                </a:solidFill>
              </a:rPr>
              <a:t>Organic agricultural methods are internationally regulated and legally enforced by many nations, based in large part on the standards set by the International Federation of Organic Agriculture Movements (IFOAM), an international umbrella organization for organic organizations established in 1972. </a:t>
            </a:r>
          </a:p>
        </p:txBody>
      </p:sp>
    </p:spTree>
    <p:extLst>
      <p:ext uri="{BB962C8B-B14F-4D97-AF65-F5344CB8AC3E}">
        <p14:creationId xmlns:p14="http://schemas.microsoft.com/office/powerpoint/2010/main" val="245591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Autofit/>
          </a:bodyPr>
          <a:lstStyle/>
          <a:p>
            <a:r>
              <a:rPr lang="en-US" sz="2800" dirty="0">
                <a:solidFill>
                  <a:schemeClr val="accent1"/>
                </a:solidFill>
              </a:rPr>
              <a:t>Organic agriculture is a production system that sustains the health of soils, ecosystems and people. It relies on ecological processes, biodiversity and cycles adapted to local conditions, rather than the use of inputs with adverse effects. Organic agriculture combines tradition, innovation and science to benefit the shared environment and promote fair relationships and a good quality of life for all involved.</a:t>
            </a:r>
          </a:p>
        </p:txBody>
      </p:sp>
    </p:spTree>
    <p:extLst>
      <p:ext uri="{BB962C8B-B14F-4D97-AF65-F5344CB8AC3E}">
        <p14:creationId xmlns:p14="http://schemas.microsoft.com/office/powerpoint/2010/main" val="66971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Autofit/>
          </a:bodyPr>
          <a:lstStyle/>
          <a:p>
            <a:r>
              <a:rPr lang="en-US" sz="2800" dirty="0"/>
              <a:t>Organic farming methods</a:t>
            </a:r>
          </a:p>
          <a:p>
            <a:r>
              <a:rPr lang="en-US" sz="2800" dirty="0">
                <a:solidFill>
                  <a:schemeClr val="accent3">
                    <a:lumMod val="75000"/>
                  </a:schemeClr>
                </a:solidFill>
              </a:rPr>
              <a:t>Fertilizers</a:t>
            </a:r>
          </a:p>
          <a:p>
            <a:r>
              <a:rPr lang="en-US" sz="2800" dirty="0">
                <a:solidFill>
                  <a:schemeClr val="accent1"/>
                </a:solidFill>
              </a:rPr>
              <a:t>Since synthetic fertilizers are not used, building and maintaining a rich, living soil through the addition of organic matter is a priority for organic farmers. Organic matter can be applied through the application of manure, compost, animals by-products, such as feather meal or blood meal.</a:t>
            </a:r>
          </a:p>
          <a:p>
            <a:endParaRPr lang="en-US" sz="2800" dirty="0">
              <a:solidFill>
                <a:schemeClr val="accent1"/>
              </a:solidFill>
            </a:endParaRPr>
          </a:p>
        </p:txBody>
      </p:sp>
    </p:spTree>
    <p:extLst>
      <p:ext uri="{BB962C8B-B14F-4D97-AF65-F5344CB8AC3E}">
        <p14:creationId xmlns:p14="http://schemas.microsoft.com/office/powerpoint/2010/main" val="4294773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53B4-FD6E-45B5-9B6C-5CB66346C24C}"/>
              </a:ext>
            </a:extLst>
          </p:cNvPr>
          <p:cNvSpPr>
            <a:spLocks noGrp="1"/>
          </p:cNvSpPr>
          <p:nvPr>
            <p:ph type="title"/>
          </p:nvPr>
        </p:nvSpPr>
        <p:spPr>
          <a:xfrm>
            <a:off x="568036" y="859937"/>
            <a:ext cx="10486819" cy="1093554"/>
          </a:xfrm>
        </p:spPr>
        <p:txBody>
          <a:bodyPr>
            <a:normAutofit/>
          </a:bodyPr>
          <a:lstStyle/>
          <a:p>
            <a:r>
              <a:rPr lang="en-US" sz="4800" dirty="0">
                <a:solidFill>
                  <a:srgbClr val="92D050"/>
                </a:solidFill>
              </a:rPr>
              <a:t>Organic farming </a:t>
            </a:r>
          </a:p>
        </p:txBody>
      </p:sp>
      <p:sp>
        <p:nvSpPr>
          <p:cNvPr id="3" name="Subtitle 2">
            <a:extLst>
              <a:ext uri="{FF2B5EF4-FFF2-40B4-BE49-F238E27FC236}">
                <a16:creationId xmlns:a16="http://schemas.microsoft.com/office/drawing/2014/main" id="{CCBDC615-CD60-42B8-913F-640EE3F6F0F5}"/>
              </a:ext>
            </a:extLst>
          </p:cNvPr>
          <p:cNvSpPr>
            <a:spLocks noGrp="1"/>
          </p:cNvSpPr>
          <p:nvPr>
            <p:ph type="subTitle" idx="4294967295"/>
          </p:nvPr>
        </p:nvSpPr>
        <p:spPr>
          <a:xfrm>
            <a:off x="455124" y="2216727"/>
            <a:ext cx="9603276" cy="3546764"/>
          </a:xfrm>
        </p:spPr>
        <p:txBody>
          <a:bodyPr>
            <a:noAutofit/>
          </a:bodyPr>
          <a:lstStyle/>
          <a:p>
            <a:r>
              <a:rPr lang="en-US" sz="2800" dirty="0"/>
              <a:t>Pest control</a:t>
            </a:r>
          </a:p>
          <a:p>
            <a:r>
              <a:rPr lang="en-US" sz="2800" dirty="0">
                <a:solidFill>
                  <a:schemeClr val="accent1"/>
                </a:solidFill>
              </a:rPr>
              <a:t>Organic pesticides are derived from naturally occurring sources. These include living organisms such as the bacteria Bacillus thuringiensis, which is used to control caterpillar pests, or plant derivatives (secondary)such neem oil.</a:t>
            </a:r>
          </a:p>
          <a:p>
            <a:endParaRPr lang="en-US" sz="2800" dirty="0">
              <a:solidFill>
                <a:schemeClr val="accent1"/>
              </a:solidFill>
            </a:endParaRPr>
          </a:p>
        </p:txBody>
      </p:sp>
    </p:spTree>
    <p:extLst>
      <p:ext uri="{BB962C8B-B14F-4D97-AF65-F5344CB8AC3E}">
        <p14:creationId xmlns:p14="http://schemas.microsoft.com/office/powerpoint/2010/main" val="1104372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111</TotalTime>
  <Words>794</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Organic farming </vt:lpstr>
      <vt:lpstr>Organic farming </vt:lpstr>
      <vt:lpstr>Organic farming </vt:lpstr>
      <vt:lpstr>Organic farming </vt:lpstr>
      <vt:lpstr>Organic farming </vt:lpstr>
      <vt:lpstr>Organic farming </vt:lpstr>
      <vt:lpstr>Organic farming </vt:lpstr>
      <vt:lpstr>Organic farming </vt:lpstr>
      <vt:lpstr>Organic farming </vt:lpstr>
      <vt:lpstr>Organic farming </vt:lpstr>
      <vt:lpstr>Organic farming </vt:lpstr>
      <vt:lpstr>Organic farming </vt:lpstr>
      <vt:lpstr>Organic farming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farming </dc:title>
  <dc:creator>KH</dc:creator>
  <cp:lastModifiedBy>KH</cp:lastModifiedBy>
  <cp:revision>14</cp:revision>
  <dcterms:created xsi:type="dcterms:W3CDTF">2021-05-26T20:09:54Z</dcterms:created>
  <dcterms:modified xsi:type="dcterms:W3CDTF">2022-03-03T06:59:44Z</dcterms:modified>
</cp:coreProperties>
</file>